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8" r:id="rId4"/>
    <p:sldId id="280" r:id="rId5"/>
    <p:sldId id="272" r:id="rId6"/>
    <p:sldId id="273" r:id="rId7"/>
    <p:sldId id="274" r:id="rId8"/>
    <p:sldId id="276" r:id="rId9"/>
    <p:sldId id="279" r:id="rId10"/>
    <p:sldId id="270" r:id="rId11"/>
    <p:sldId id="271" r:id="rId12"/>
    <p:sldId id="28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A12EF4-F33A-48B9-A871-A0B6423A6EB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4E2AC01-9570-4708-963D-0A660D4C62B1}">
      <dgm:prSet/>
      <dgm:spPr>
        <a:solidFill>
          <a:srgbClr val="92D050"/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In </a:t>
          </a:r>
          <a:r>
            <a:rPr lang="en-GB" b="1" u="sng" dirty="0" smtClean="0">
              <a:solidFill>
                <a:schemeClr val="tx1"/>
              </a:solidFill>
            </a:rPr>
            <a:t>participant observation (PO) </a:t>
          </a:r>
          <a:r>
            <a:rPr lang="en-GB" dirty="0" smtClean="0">
              <a:solidFill>
                <a:schemeClr val="tx1"/>
              </a:solidFill>
            </a:rPr>
            <a:t>the researcher joins the group and participates in its activities as a full member on a daily basis in order to investigate it. </a:t>
          </a:r>
          <a:endParaRPr lang="en-GB" dirty="0">
            <a:solidFill>
              <a:schemeClr val="tx1"/>
            </a:solidFill>
          </a:endParaRPr>
        </a:p>
      </dgm:t>
    </dgm:pt>
    <dgm:pt modelId="{C3CE636C-35CA-486F-8DDF-18694B892ADF}" type="parTrans" cxnId="{E7BB84D2-8FCF-4B82-B2E3-777C7A8E4903}">
      <dgm:prSet/>
      <dgm:spPr/>
      <dgm:t>
        <a:bodyPr/>
        <a:lstStyle/>
        <a:p>
          <a:endParaRPr lang="en-GB"/>
        </a:p>
      </dgm:t>
    </dgm:pt>
    <dgm:pt modelId="{AC7F5C3B-9D4C-408E-AE5E-95FA1B5FAF7F}" type="sibTrans" cxnId="{E7BB84D2-8FCF-4B82-B2E3-777C7A8E4903}">
      <dgm:prSet/>
      <dgm:spPr/>
      <dgm:t>
        <a:bodyPr/>
        <a:lstStyle/>
        <a:p>
          <a:endParaRPr lang="en-GB"/>
        </a:p>
      </dgm:t>
    </dgm:pt>
    <dgm:pt modelId="{A5019F4C-72BE-41C4-BF51-A5A524CD03E8}">
      <dgm:prSet/>
      <dgm:spPr>
        <a:solidFill>
          <a:srgbClr val="00B0F0"/>
        </a:solidFill>
      </dgm:spPr>
      <dgm:t>
        <a:bodyPr/>
        <a:lstStyle/>
        <a:p>
          <a:r>
            <a:rPr lang="en-GB" b="1" u="sng" dirty="0" smtClean="0">
              <a:solidFill>
                <a:schemeClr val="tx1"/>
              </a:solidFill>
            </a:rPr>
            <a:t>Overt PO</a:t>
          </a:r>
          <a:r>
            <a:rPr lang="en-GB" dirty="0" smtClean="0">
              <a:solidFill>
                <a:schemeClr val="tx1"/>
              </a:solidFill>
            </a:rPr>
            <a:t>, is when the researcher comes clean, so that the group being researched is aware of his or her activities. However, the researcher’s presence may cause the Hawthorne Effect</a:t>
          </a:r>
          <a:r>
            <a:rPr lang="en-GB" dirty="0" smtClean="0"/>
            <a:t>. </a:t>
          </a:r>
          <a:endParaRPr lang="en-GB" dirty="0"/>
        </a:p>
      </dgm:t>
    </dgm:pt>
    <dgm:pt modelId="{18213F12-4B46-4E07-8780-496403173F2F}" type="parTrans" cxnId="{5F9F4B7E-C5A9-47BC-8677-3E4CE722AA9E}">
      <dgm:prSet/>
      <dgm:spPr/>
      <dgm:t>
        <a:bodyPr/>
        <a:lstStyle/>
        <a:p>
          <a:endParaRPr lang="en-GB"/>
        </a:p>
      </dgm:t>
    </dgm:pt>
    <dgm:pt modelId="{5827BE93-18E4-43E3-8CF3-86C1B9A82549}" type="sibTrans" cxnId="{5F9F4B7E-C5A9-47BC-8677-3E4CE722AA9E}">
      <dgm:prSet/>
      <dgm:spPr/>
      <dgm:t>
        <a:bodyPr/>
        <a:lstStyle/>
        <a:p>
          <a:endParaRPr lang="en-GB"/>
        </a:p>
      </dgm:t>
    </dgm:pt>
    <dgm:pt modelId="{F264B067-C080-4824-9ADB-DA6C1B1C392D}">
      <dgm:prSet/>
      <dgm:spPr>
        <a:solidFill>
          <a:srgbClr val="FFFF00"/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In </a:t>
          </a:r>
          <a:r>
            <a:rPr lang="en-GB" b="1" u="sng" dirty="0" smtClean="0">
              <a:solidFill>
                <a:schemeClr val="tx1"/>
              </a:solidFill>
            </a:rPr>
            <a:t>covert PO  </a:t>
          </a:r>
          <a:r>
            <a:rPr lang="en-GB" dirty="0" smtClean="0">
              <a:solidFill>
                <a:schemeClr val="tx1"/>
              </a:solidFill>
            </a:rPr>
            <a:t>the researcher joins the group without informing its members about the purpose of the research</a:t>
          </a:r>
          <a:r>
            <a:rPr lang="en-GB" dirty="0" smtClean="0"/>
            <a:t>. </a:t>
          </a:r>
          <a:endParaRPr lang="en-GB" dirty="0"/>
        </a:p>
      </dgm:t>
    </dgm:pt>
    <dgm:pt modelId="{22E6E9A0-7F71-40DB-B1DF-29073BDCA534}" type="sibTrans" cxnId="{E763A65C-5369-4504-A2A6-179CB8E85CE1}">
      <dgm:prSet/>
      <dgm:spPr/>
      <dgm:t>
        <a:bodyPr/>
        <a:lstStyle/>
        <a:p>
          <a:endParaRPr lang="en-GB"/>
        </a:p>
      </dgm:t>
    </dgm:pt>
    <dgm:pt modelId="{53E76950-363C-4EC8-A507-48985A98B7AE}" type="parTrans" cxnId="{E763A65C-5369-4504-A2A6-179CB8E85CE1}">
      <dgm:prSet/>
      <dgm:spPr/>
      <dgm:t>
        <a:bodyPr/>
        <a:lstStyle/>
        <a:p>
          <a:endParaRPr lang="en-GB"/>
        </a:p>
      </dgm:t>
    </dgm:pt>
    <dgm:pt modelId="{0FAE1394-D3EA-48E7-978B-7C5A3FC8CD7C}" type="pres">
      <dgm:prSet presAssocID="{FEA12EF4-F33A-48B9-A871-A0B6423A6E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A419476-783F-449F-9D2C-490C67A67EE4}" type="pres">
      <dgm:prSet presAssocID="{64E2AC01-9570-4708-963D-0A660D4C62B1}" presName="node" presStyleLbl="node1" presStyleIdx="0" presStyleCnt="3" custScaleX="158568" custScaleY="19979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F167059-67B6-423C-AC22-5F5FA7F682F2}" type="pres">
      <dgm:prSet presAssocID="{AC7F5C3B-9D4C-408E-AE5E-95FA1B5FAF7F}" presName="sibTrans" presStyleLbl="sibTrans2D1" presStyleIdx="0" presStyleCnt="3" custFlipVert="0" custScaleX="326129" custScaleY="98867"/>
      <dgm:spPr/>
      <dgm:t>
        <a:bodyPr/>
        <a:lstStyle/>
        <a:p>
          <a:endParaRPr lang="en-GB"/>
        </a:p>
      </dgm:t>
    </dgm:pt>
    <dgm:pt modelId="{3599AD59-E52D-45D7-A0A3-554F9084CA8F}" type="pres">
      <dgm:prSet presAssocID="{AC7F5C3B-9D4C-408E-AE5E-95FA1B5FAF7F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E38F0BEA-5F19-4515-BB37-D7B919BCD48B}" type="pres">
      <dgm:prSet presAssocID="{F264B067-C080-4824-9ADB-DA6C1B1C392D}" presName="node" presStyleLbl="node1" presStyleIdx="1" presStyleCnt="3" custScaleX="166085" custScaleY="1818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B3BC5C-C2C0-4D11-99DB-C9423E016BEA}" type="pres">
      <dgm:prSet presAssocID="{22E6E9A0-7F71-40DB-B1DF-29073BDCA534}" presName="sibTrans" presStyleLbl="sibTrans2D1" presStyleIdx="1" presStyleCnt="3"/>
      <dgm:spPr/>
      <dgm:t>
        <a:bodyPr/>
        <a:lstStyle/>
        <a:p>
          <a:endParaRPr lang="en-GB"/>
        </a:p>
      </dgm:t>
    </dgm:pt>
    <dgm:pt modelId="{F415E812-DF8A-414A-BA7E-1B9577031263}" type="pres">
      <dgm:prSet presAssocID="{22E6E9A0-7F71-40DB-B1DF-29073BDCA534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5B6D9A87-A58E-4F36-8796-9055738F7D43}" type="pres">
      <dgm:prSet presAssocID="{A5019F4C-72BE-41C4-BF51-A5A524CD03E8}" presName="node" presStyleLbl="node1" presStyleIdx="2" presStyleCnt="3" custScaleX="144896" custScaleY="190603" custRadScaleRad="101851" custRadScaleInc="86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F784EC2-9EA1-4AF7-9AAA-86FA90CC3E1C}" type="pres">
      <dgm:prSet presAssocID="{5827BE93-18E4-43E3-8CF3-86C1B9A82549}" presName="sibTrans" presStyleLbl="sibTrans2D1" presStyleIdx="2" presStyleCnt="3" custScaleX="345236" custScaleY="124113"/>
      <dgm:spPr/>
      <dgm:t>
        <a:bodyPr/>
        <a:lstStyle/>
        <a:p>
          <a:endParaRPr lang="en-GB"/>
        </a:p>
      </dgm:t>
    </dgm:pt>
    <dgm:pt modelId="{A27FA00E-5421-444C-A404-1D6A58C71ADE}" type="pres">
      <dgm:prSet presAssocID="{5827BE93-18E4-43E3-8CF3-86C1B9A82549}" presName="connectorText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5F9F4B7E-C5A9-47BC-8677-3E4CE722AA9E}" srcId="{FEA12EF4-F33A-48B9-A871-A0B6423A6EB0}" destId="{A5019F4C-72BE-41C4-BF51-A5A524CD03E8}" srcOrd="2" destOrd="0" parTransId="{18213F12-4B46-4E07-8780-496403173F2F}" sibTransId="{5827BE93-18E4-43E3-8CF3-86C1B9A82549}"/>
    <dgm:cxn modelId="{10154E72-7B1D-417A-A62F-9344CBA73BF0}" type="presOf" srcId="{5827BE93-18E4-43E3-8CF3-86C1B9A82549}" destId="{A27FA00E-5421-444C-A404-1D6A58C71ADE}" srcOrd="1" destOrd="0" presId="urn:microsoft.com/office/officeart/2005/8/layout/cycle7"/>
    <dgm:cxn modelId="{F13C535B-E28C-42D5-94EC-C74E2E72DF2A}" type="presOf" srcId="{22E6E9A0-7F71-40DB-B1DF-29073BDCA534}" destId="{F415E812-DF8A-414A-BA7E-1B9577031263}" srcOrd="1" destOrd="0" presId="urn:microsoft.com/office/officeart/2005/8/layout/cycle7"/>
    <dgm:cxn modelId="{231F1464-3CDD-4BD8-8867-DB95A41EEF40}" type="presOf" srcId="{FEA12EF4-F33A-48B9-A871-A0B6423A6EB0}" destId="{0FAE1394-D3EA-48E7-978B-7C5A3FC8CD7C}" srcOrd="0" destOrd="0" presId="urn:microsoft.com/office/officeart/2005/8/layout/cycle7"/>
    <dgm:cxn modelId="{B60744B8-2002-4126-9658-99D64075E279}" type="presOf" srcId="{22E6E9A0-7F71-40DB-B1DF-29073BDCA534}" destId="{E4B3BC5C-C2C0-4D11-99DB-C9423E016BEA}" srcOrd="0" destOrd="0" presId="urn:microsoft.com/office/officeart/2005/8/layout/cycle7"/>
    <dgm:cxn modelId="{7238B418-CC2D-457D-AE0C-5D58D807ED90}" type="presOf" srcId="{A5019F4C-72BE-41C4-BF51-A5A524CD03E8}" destId="{5B6D9A87-A58E-4F36-8796-9055738F7D43}" srcOrd="0" destOrd="0" presId="urn:microsoft.com/office/officeart/2005/8/layout/cycle7"/>
    <dgm:cxn modelId="{B4D25F09-C973-435E-8DD4-DCC9DA73B559}" type="presOf" srcId="{AC7F5C3B-9D4C-408E-AE5E-95FA1B5FAF7F}" destId="{9F167059-67B6-423C-AC22-5F5FA7F682F2}" srcOrd="0" destOrd="0" presId="urn:microsoft.com/office/officeart/2005/8/layout/cycle7"/>
    <dgm:cxn modelId="{2714E4B7-EAE0-4EE3-891A-7B1BAA55104F}" type="presOf" srcId="{5827BE93-18E4-43E3-8CF3-86C1B9A82549}" destId="{DF784EC2-9EA1-4AF7-9AAA-86FA90CC3E1C}" srcOrd="0" destOrd="0" presId="urn:microsoft.com/office/officeart/2005/8/layout/cycle7"/>
    <dgm:cxn modelId="{8E36F581-773B-415B-8131-66195B11FA33}" type="presOf" srcId="{64E2AC01-9570-4708-963D-0A660D4C62B1}" destId="{3A419476-783F-449F-9D2C-490C67A67EE4}" srcOrd="0" destOrd="0" presId="urn:microsoft.com/office/officeart/2005/8/layout/cycle7"/>
    <dgm:cxn modelId="{3ED86E41-4C6F-44BA-904B-A1917816835C}" type="presOf" srcId="{F264B067-C080-4824-9ADB-DA6C1B1C392D}" destId="{E38F0BEA-5F19-4515-BB37-D7B919BCD48B}" srcOrd="0" destOrd="0" presId="urn:microsoft.com/office/officeart/2005/8/layout/cycle7"/>
    <dgm:cxn modelId="{E763A65C-5369-4504-A2A6-179CB8E85CE1}" srcId="{FEA12EF4-F33A-48B9-A871-A0B6423A6EB0}" destId="{F264B067-C080-4824-9ADB-DA6C1B1C392D}" srcOrd="1" destOrd="0" parTransId="{53E76950-363C-4EC8-A507-48985A98B7AE}" sibTransId="{22E6E9A0-7F71-40DB-B1DF-29073BDCA534}"/>
    <dgm:cxn modelId="{E7BB84D2-8FCF-4B82-B2E3-777C7A8E4903}" srcId="{FEA12EF4-F33A-48B9-A871-A0B6423A6EB0}" destId="{64E2AC01-9570-4708-963D-0A660D4C62B1}" srcOrd="0" destOrd="0" parTransId="{C3CE636C-35CA-486F-8DDF-18694B892ADF}" sibTransId="{AC7F5C3B-9D4C-408E-AE5E-95FA1B5FAF7F}"/>
    <dgm:cxn modelId="{28947AB9-7379-4A9E-85C7-80FDA6832894}" type="presOf" srcId="{AC7F5C3B-9D4C-408E-AE5E-95FA1B5FAF7F}" destId="{3599AD59-E52D-45D7-A0A3-554F9084CA8F}" srcOrd="1" destOrd="0" presId="urn:microsoft.com/office/officeart/2005/8/layout/cycle7"/>
    <dgm:cxn modelId="{CFB597C9-F117-44B0-9E57-DC1C883B5905}" type="presParOf" srcId="{0FAE1394-D3EA-48E7-978B-7C5A3FC8CD7C}" destId="{3A419476-783F-449F-9D2C-490C67A67EE4}" srcOrd="0" destOrd="0" presId="urn:microsoft.com/office/officeart/2005/8/layout/cycle7"/>
    <dgm:cxn modelId="{C994CD0E-29E6-4965-9AA0-DCD10F135C58}" type="presParOf" srcId="{0FAE1394-D3EA-48E7-978B-7C5A3FC8CD7C}" destId="{9F167059-67B6-423C-AC22-5F5FA7F682F2}" srcOrd="1" destOrd="0" presId="urn:microsoft.com/office/officeart/2005/8/layout/cycle7"/>
    <dgm:cxn modelId="{AEE60741-C10E-4BB3-AEAA-9717673117B8}" type="presParOf" srcId="{9F167059-67B6-423C-AC22-5F5FA7F682F2}" destId="{3599AD59-E52D-45D7-A0A3-554F9084CA8F}" srcOrd="0" destOrd="0" presId="urn:microsoft.com/office/officeart/2005/8/layout/cycle7"/>
    <dgm:cxn modelId="{79761B37-E6C4-4278-9101-EE0193E0B64B}" type="presParOf" srcId="{0FAE1394-D3EA-48E7-978B-7C5A3FC8CD7C}" destId="{E38F0BEA-5F19-4515-BB37-D7B919BCD48B}" srcOrd="2" destOrd="0" presId="urn:microsoft.com/office/officeart/2005/8/layout/cycle7"/>
    <dgm:cxn modelId="{B40A9A81-E442-40FD-BDCB-732731536149}" type="presParOf" srcId="{0FAE1394-D3EA-48E7-978B-7C5A3FC8CD7C}" destId="{E4B3BC5C-C2C0-4D11-99DB-C9423E016BEA}" srcOrd="3" destOrd="0" presId="urn:microsoft.com/office/officeart/2005/8/layout/cycle7"/>
    <dgm:cxn modelId="{BD4EBE9D-8308-4D43-9A8E-46076FB56CA1}" type="presParOf" srcId="{E4B3BC5C-C2C0-4D11-99DB-C9423E016BEA}" destId="{F415E812-DF8A-414A-BA7E-1B9577031263}" srcOrd="0" destOrd="0" presId="urn:microsoft.com/office/officeart/2005/8/layout/cycle7"/>
    <dgm:cxn modelId="{6C428169-712D-40DC-AA92-F2DF2C26F309}" type="presParOf" srcId="{0FAE1394-D3EA-48E7-978B-7C5A3FC8CD7C}" destId="{5B6D9A87-A58E-4F36-8796-9055738F7D43}" srcOrd="4" destOrd="0" presId="urn:microsoft.com/office/officeart/2005/8/layout/cycle7"/>
    <dgm:cxn modelId="{83D28869-C1B0-4EA5-AE7C-845837B4F60C}" type="presParOf" srcId="{0FAE1394-D3EA-48E7-978B-7C5A3FC8CD7C}" destId="{DF784EC2-9EA1-4AF7-9AAA-86FA90CC3E1C}" srcOrd="5" destOrd="0" presId="urn:microsoft.com/office/officeart/2005/8/layout/cycle7"/>
    <dgm:cxn modelId="{ABA37BD6-EE9C-426F-AA04-C83354B25B18}" type="presParOf" srcId="{DF784EC2-9EA1-4AF7-9AAA-86FA90CC3E1C}" destId="{A27FA00E-5421-444C-A404-1D6A58C71ADE}" srcOrd="0" destOrd="0" presId="urn:microsoft.com/office/officeart/2005/8/layout/cycle7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4C81DF-CE86-4200-A620-9B5BB452A726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B0C1F6D-420A-453D-9815-F2981DA9C867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>
              <a:solidFill>
                <a:srgbClr val="7030A0"/>
              </a:solidFill>
            </a:rPr>
            <a:t>Hint: Use the information which you found about while reading the case studies to help.</a:t>
          </a:r>
          <a:endParaRPr lang="en-GB" dirty="0">
            <a:solidFill>
              <a:srgbClr val="7030A0"/>
            </a:solidFill>
          </a:endParaRPr>
        </a:p>
      </dgm:t>
    </dgm:pt>
    <dgm:pt modelId="{A912DE6C-1227-4AE5-B1EF-5C87731302EB}" type="parTrans" cxnId="{8A9DEE3E-E889-4798-A5A7-01E63E347D49}">
      <dgm:prSet/>
      <dgm:spPr/>
      <dgm:t>
        <a:bodyPr/>
        <a:lstStyle/>
        <a:p>
          <a:endParaRPr lang="en-GB"/>
        </a:p>
      </dgm:t>
    </dgm:pt>
    <dgm:pt modelId="{3301B51D-2514-4814-B1B8-829E08F19DFC}" type="sibTrans" cxnId="{8A9DEE3E-E889-4798-A5A7-01E63E347D49}">
      <dgm:prSet/>
      <dgm:spPr/>
      <dgm:t>
        <a:bodyPr/>
        <a:lstStyle/>
        <a:p>
          <a:endParaRPr lang="en-GB"/>
        </a:p>
      </dgm:t>
    </dgm:pt>
    <dgm:pt modelId="{03C88F2E-0032-4BBD-887B-50228DACB471}">
      <dgm:prSet/>
      <dgm:spPr>
        <a:solidFill>
          <a:srgbClr val="FFFF00"/>
        </a:solidFill>
      </dgm:spPr>
      <dgm:t>
        <a:bodyPr/>
        <a:lstStyle/>
        <a:p>
          <a:r>
            <a:rPr lang="en-GB" dirty="0" smtClean="0">
              <a:solidFill>
                <a:schemeClr val="accent6">
                  <a:lumMod val="50000"/>
                </a:schemeClr>
              </a:solidFill>
            </a:rPr>
            <a:t>Draw up a list of 5 points that you could offer her, such as what she should wear to how she should speak. </a:t>
          </a:r>
        </a:p>
      </dgm:t>
    </dgm:pt>
    <dgm:pt modelId="{F67678DA-0394-4C6B-9379-514497F72DE6}" type="parTrans" cxnId="{C2131D94-82B8-4B4A-B702-6FB96E8A28AD}">
      <dgm:prSet/>
      <dgm:spPr/>
      <dgm:t>
        <a:bodyPr/>
        <a:lstStyle/>
        <a:p>
          <a:endParaRPr lang="en-GB"/>
        </a:p>
      </dgm:t>
    </dgm:pt>
    <dgm:pt modelId="{8AE17FB9-5061-459C-B33A-5490F2849088}" type="sibTrans" cxnId="{C2131D94-82B8-4B4A-B702-6FB96E8A28AD}">
      <dgm:prSet/>
      <dgm:spPr/>
      <dgm:t>
        <a:bodyPr/>
        <a:lstStyle/>
        <a:p>
          <a:endParaRPr lang="en-GB"/>
        </a:p>
      </dgm:t>
    </dgm:pt>
    <dgm:pt modelId="{75174528-20BC-4BDA-B0D4-275427F6D5BB}">
      <dgm:prSet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A GCSE student decided, that for her coursework she will study the behaviour of a group of boys in her year who watch a football match together. What kinds of problems would she face</a:t>
          </a:r>
          <a:endParaRPr lang="en-GB" dirty="0"/>
        </a:p>
      </dgm:t>
    </dgm:pt>
    <dgm:pt modelId="{FBBD4249-5D8E-437F-8D36-073640EE3D7C}" type="parTrans" cxnId="{45C3FB4B-C44E-4A26-B784-B6845CC844D0}">
      <dgm:prSet/>
      <dgm:spPr/>
      <dgm:t>
        <a:bodyPr/>
        <a:lstStyle/>
        <a:p>
          <a:endParaRPr lang="en-GB"/>
        </a:p>
      </dgm:t>
    </dgm:pt>
    <dgm:pt modelId="{B8980871-B998-411E-8243-64D9CA579911}" type="sibTrans" cxnId="{45C3FB4B-C44E-4A26-B784-B6845CC844D0}">
      <dgm:prSet/>
      <dgm:spPr/>
      <dgm:t>
        <a:bodyPr/>
        <a:lstStyle/>
        <a:p>
          <a:endParaRPr lang="en-GB"/>
        </a:p>
      </dgm:t>
    </dgm:pt>
    <dgm:pt modelId="{895E2B73-1377-496A-A964-2439C7E5C2CA}" type="pres">
      <dgm:prSet presAssocID="{874C81DF-CE86-4200-A620-9B5BB452A72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892660E-6470-45B4-9FAB-6C39ED98727E}" type="pres">
      <dgm:prSet presAssocID="{75174528-20BC-4BDA-B0D4-275427F6D5B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F72A62-8E31-4183-8F26-4D56C09E854E}" type="pres">
      <dgm:prSet presAssocID="{B8980871-B998-411E-8243-64D9CA579911}" presName="sibTrans" presStyleCnt="0"/>
      <dgm:spPr/>
    </dgm:pt>
    <dgm:pt modelId="{65A788A9-62D3-4E51-A952-7107BF805A2B}" type="pres">
      <dgm:prSet presAssocID="{03C88F2E-0032-4BBD-887B-50228DACB47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B3904C6-B98E-49E2-844D-C2A6D3473AAB}" type="pres">
      <dgm:prSet presAssocID="{8AE17FB9-5061-459C-B33A-5490F2849088}" presName="sibTrans" presStyleCnt="0"/>
      <dgm:spPr/>
    </dgm:pt>
    <dgm:pt modelId="{D906D11B-65A4-4981-B2F0-1D55CDE3D576}" type="pres">
      <dgm:prSet presAssocID="{5B0C1F6D-420A-453D-9815-F2981DA9C867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A9DEE3E-E889-4798-A5A7-01E63E347D49}" srcId="{874C81DF-CE86-4200-A620-9B5BB452A726}" destId="{5B0C1F6D-420A-453D-9815-F2981DA9C867}" srcOrd="2" destOrd="0" parTransId="{A912DE6C-1227-4AE5-B1EF-5C87731302EB}" sibTransId="{3301B51D-2514-4814-B1B8-829E08F19DFC}"/>
    <dgm:cxn modelId="{643B8469-2C81-42D0-B1DA-28C0ED40BEBF}" type="presOf" srcId="{75174528-20BC-4BDA-B0D4-275427F6D5BB}" destId="{1892660E-6470-45B4-9FAB-6C39ED98727E}" srcOrd="0" destOrd="0" presId="urn:microsoft.com/office/officeart/2005/8/layout/hList6"/>
    <dgm:cxn modelId="{45C3FB4B-C44E-4A26-B784-B6845CC844D0}" srcId="{874C81DF-CE86-4200-A620-9B5BB452A726}" destId="{75174528-20BC-4BDA-B0D4-275427F6D5BB}" srcOrd="0" destOrd="0" parTransId="{FBBD4249-5D8E-437F-8D36-073640EE3D7C}" sibTransId="{B8980871-B998-411E-8243-64D9CA579911}"/>
    <dgm:cxn modelId="{B5FB4C29-BBD7-4113-B674-18C9A6B0653A}" type="presOf" srcId="{5B0C1F6D-420A-453D-9815-F2981DA9C867}" destId="{D906D11B-65A4-4981-B2F0-1D55CDE3D576}" srcOrd="0" destOrd="0" presId="urn:microsoft.com/office/officeart/2005/8/layout/hList6"/>
    <dgm:cxn modelId="{C2131D94-82B8-4B4A-B702-6FB96E8A28AD}" srcId="{874C81DF-CE86-4200-A620-9B5BB452A726}" destId="{03C88F2E-0032-4BBD-887B-50228DACB471}" srcOrd="1" destOrd="0" parTransId="{F67678DA-0394-4C6B-9379-514497F72DE6}" sibTransId="{8AE17FB9-5061-459C-B33A-5490F2849088}"/>
    <dgm:cxn modelId="{4F7609D7-0617-42A3-9600-7529F4C0B599}" type="presOf" srcId="{874C81DF-CE86-4200-A620-9B5BB452A726}" destId="{895E2B73-1377-496A-A964-2439C7E5C2CA}" srcOrd="0" destOrd="0" presId="urn:microsoft.com/office/officeart/2005/8/layout/hList6"/>
    <dgm:cxn modelId="{F52CC64A-F116-475A-B7EC-0D6FC25D251F}" type="presOf" srcId="{03C88F2E-0032-4BBD-887B-50228DACB471}" destId="{65A788A9-62D3-4E51-A952-7107BF805A2B}" srcOrd="0" destOrd="0" presId="urn:microsoft.com/office/officeart/2005/8/layout/hList6"/>
    <dgm:cxn modelId="{87353FF3-A11D-44D6-B4A8-D25BF232F986}" type="presParOf" srcId="{895E2B73-1377-496A-A964-2439C7E5C2CA}" destId="{1892660E-6470-45B4-9FAB-6C39ED98727E}" srcOrd="0" destOrd="0" presId="urn:microsoft.com/office/officeart/2005/8/layout/hList6"/>
    <dgm:cxn modelId="{AE56AE77-87C5-4D0F-A499-98B8F40F8359}" type="presParOf" srcId="{895E2B73-1377-496A-A964-2439C7E5C2CA}" destId="{E9F72A62-8E31-4183-8F26-4D56C09E854E}" srcOrd="1" destOrd="0" presId="urn:microsoft.com/office/officeart/2005/8/layout/hList6"/>
    <dgm:cxn modelId="{A1C56FDF-7358-4243-B754-109AF99C1FFE}" type="presParOf" srcId="{895E2B73-1377-496A-A964-2439C7E5C2CA}" destId="{65A788A9-62D3-4E51-A952-7107BF805A2B}" srcOrd="2" destOrd="0" presId="urn:microsoft.com/office/officeart/2005/8/layout/hList6"/>
    <dgm:cxn modelId="{CDEA2EC6-0126-4020-9C56-B33ABE5C5636}" type="presParOf" srcId="{895E2B73-1377-496A-A964-2439C7E5C2CA}" destId="{FB3904C6-B98E-49E2-844D-C2A6D3473AAB}" srcOrd="3" destOrd="0" presId="urn:microsoft.com/office/officeart/2005/8/layout/hList6"/>
    <dgm:cxn modelId="{7C0DF6A1-4CF5-4634-9465-FCB863553B3B}" type="presParOf" srcId="{895E2B73-1377-496A-A964-2439C7E5C2CA}" destId="{D906D11B-65A4-4981-B2F0-1D55CDE3D576}" srcOrd="4" destOrd="0" presId="urn:microsoft.com/office/officeart/2005/8/layout/h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A419476-783F-449F-9D2C-490C67A67EE4}">
      <dsp:nvSpPr>
        <dsp:cNvPr id="0" name=""/>
        <dsp:cNvSpPr/>
      </dsp:nvSpPr>
      <dsp:spPr>
        <a:xfrm>
          <a:off x="2133312" y="-556031"/>
          <a:ext cx="3714778" cy="2340313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chemeClr val="tx1"/>
              </a:solidFill>
            </a:rPr>
            <a:t>In </a:t>
          </a:r>
          <a:r>
            <a:rPr lang="en-GB" sz="1900" b="1" u="sng" kern="1200" dirty="0" smtClean="0">
              <a:solidFill>
                <a:schemeClr val="tx1"/>
              </a:solidFill>
            </a:rPr>
            <a:t>participant observation (PO) </a:t>
          </a:r>
          <a:r>
            <a:rPr lang="en-GB" sz="1900" kern="1200" dirty="0" smtClean="0">
              <a:solidFill>
                <a:schemeClr val="tx1"/>
              </a:solidFill>
            </a:rPr>
            <a:t>the researcher joins the group and participates in its activities as a full member on a daily basis in order to investigate it. </a:t>
          </a:r>
          <a:endParaRPr lang="en-GB" sz="1900" kern="1200" dirty="0">
            <a:solidFill>
              <a:schemeClr val="tx1"/>
            </a:solidFill>
          </a:endParaRPr>
        </a:p>
      </dsp:txBody>
      <dsp:txXfrm>
        <a:off x="2133312" y="-556031"/>
        <a:ext cx="3714778" cy="2340313"/>
      </dsp:txXfrm>
    </dsp:sp>
    <dsp:sp modelId="{9F167059-67B6-423C-AC22-5F5FA7F682F2}">
      <dsp:nvSpPr>
        <dsp:cNvPr id="0" name=""/>
        <dsp:cNvSpPr/>
      </dsp:nvSpPr>
      <dsp:spPr>
        <a:xfrm rot="3600000">
          <a:off x="4520412" y="2139661"/>
          <a:ext cx="936130" cy="405328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3600000">
        <a:off x="4520412" y="2139661"/>
        <a:ext cx="936130" cy="405328"/>
      </dsp:txXfrm>
    </dsp:sp>
    <dsp:sp modelId="{E38F0BEA-5F19-4515-BB37-D7B919BCD48B}">
      <dsp:nvSpPr>
        <dsp:cNvPr id="0" name=""/>
        <dsp:cNvSpPr/>
      </dsp:nvSpPr>
      <dsp:spPr>
        <a:xfrm>
          <a:off x="3980281" y="2900369"/>
          <a:ext cx="3890879" cy="2130618"/>
        </a:xfrm>
        <a:prstGeom prst="roundRect">
          <a:avLst>
            <a:gd name="adj" fmla="val 1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chemeClr val="tx1"/>
              </a:solidFill>
            </a:rPr>
            <a:t>In </a:t>
          </a:r>
          <a:r>
            <a:rPr lang="en-GB" sz="1900" b="1" u="sng" kern="1200" dirty="0" smtClean="0">
              <a:solidFill>
                <a:schemeClr val="tx1"/>
              </a:solidFill>
            </a:rPr>
            <a:t>covert PO  </a:t>
          </a:r>
          <a:r>
            <a:rPr lang="en-GB" sz="1900" kern="1200" dirty="0" smtClean="0">
              <a:solidFill>
                <a:schemeClr val="tx1"/>
              </a:solidFill>
            </a:rPr>
            <a:t>the researcher joins the group without informing its members about the purpose of the research</a:t>
          </a:r>
          <a:r>
            <a:rPr lang="en-GB" sz="1900" kern="1200" dirty="0" smtClean="0"/>
            <a:t>. </a:t>
          </a:r>
          <a:endParaRPr lang="en-GB" sz="1900" kern="1200" dirty="0"/>
        </a:p>
      </dsp:txBody>
      <dsp:txXfrm>
        <a:off x="3980281" y="2900369"/>
        <a:ext cx="3890879" cy="2130618"/>
      </dsp:txXfrm>
    </dsp:sp>
    <dsp:sp modelId="{E4B3BC5C-C2C0-4D11-99DB-C9423E016BEA}">
      <dsp:nvSpPr>
        <dsp:cNvPr id="0" name=""/>
        <dsp:cNvSpPr/>
      </dsp:nvSpPr>
      <dsp:spPr>
        <a:xfrm rot="10940230">
          <a:off x="3657507" y="3673975"/>
          <a:ext cx="287042" cy="40997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10940230">
        <a:off x="3657507" y="3673975"/>
        <a:ext cx="287042" cy="409973"/>
      </dsp:txXfrm>
    </dsp:sp>
    <dsp:sp modelId="{5B6D9A87-A58E-4F36-8796-9055738F7D43}">
      <dsp:nvSpPr>
        <dsp:cNvPr id="0" name=""/>
        <dsp:cNvSpPr/>
      </dsp:nvSpPr>
      <dsp:spPr>
        <a:xfrm>
          <a:off x="227292" y="2686058"/>
          <a:ext cx="3394483" cy="2232631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b="1" u="sng" kern="1200" dirty="0" smtClean="0">
              <a:solidFill>
                <a:schemeClr val="tx1"/>
              </a:solidFill>
            </a:rPr>
            <a:t>Overt PO</a:t>
          </a:r>
          <a:r>
            <a:rPr lang="en-GB" sz="1900" kern="1200" dirty="0" smtClean="0">
              <a:solidFill>
                <a:schemeClr val="tx1"/>
              </a:solidFill>
            </a:rPr>
            <a:t>, is when the researcher comes clean, so that the group being researched is aware of his or her activities. However, the researcher’s presence may cause the Hawthorne Effect</a:t>
          </a:r>
          <a:r>
            <a:rPr lang="en-GB" sz="1900" kern="1200" dirty="0" smtClean="0"/>
            <a:t>. </a:t>
          </a:r>
          <a:endParaRPr lang="en-GB" sz="1900" kern="1200" dirty="0"/>
        </a:p>
      </dsp:txBody>
      <dsp:txXfrm>
        <a:off x="227292" y="2686058"/>
        <a:ext cx="3394483" cy="2232631"/>
      </dsp:txXfrm>
    </dsp:sp>
    <dsp:sp modelId="{DF784EC2-9EA1-4AF7-9AAA-86FA90CC3E1C}">
      <dsp:nvSpPr>
        <dsp:cNvPr id="0" name=""/>
        <dsp:cNvSpPr/>
      </dsp:nvSpPr>
      <dsp:spPr>
        <a:xfrm rot="18176732">
          <a:off x="2444684" y="1980755"/>
          <a:ext cx="990975" cy="50882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500" kern="1200"/>
        </a:p>
      </dsp:txBody>
      <dsp:txXfrm rot="18176732">
        <a:off x="2444684" y="1980755"/>
        <a:ext cx="990975" cy="50882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92660E-6470-45B4-9FAB-6C39ED98727E}">
      <dsp:nvSpPr>
        <dsp:cNvPr id="0" name=""/>
        <dsp:cNvSpPr/>
      </dsp:nvSpPr>
      <dsp:spPr>
        <a:xfrm rot="16200000">
          <a:off x="-956010" y="957014"/>
          <a:ext cx="4525963" cy="2611933"/>
        </a:xfrm>
        <a:prstGeom prst="flowChartManualOperati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303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FF0000"/>
              </a:solidFill>
            </a:rPr>
            <a:t>A GCSE student decided, that for her coursework she will study the behaviour of a group of boys in her year who watch a football match together. What kinds of problems would she face</a:t>
          </a:r>
          <a:endParaRPr lang="en-GB" sz="1900" kern="1200" dirty="0"/>
        </a:p>
      </dsp:txBody>
      <dsp:txXfrm rot="16200000">
        <a:off x="-956010" y="957014"/>
        <a:ext cx="4525963" cy="2611933"/>
      </dsp:txXfrm>
    </dsp:sp>
    <dsp:sp modelId="{65A788A9-62D3-4E51-A952-7107BF805A2B}">
      <dsp:nvSpPr>
        <dsp:cNvPr id="0" name=""/>
        <dsp:cNvSpPr/>
      </dsp:nvSpPr>
      <dsp:spPr>
        <a:xfrm rot="16200000">
          <a:off x="1851818" y="957014"/>
          <a:ext cx="4525963" cy="2611933"/>
        </a:xfrm>
        <a:prstGeom prst="flowChartManualOperation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303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chemeClr val="accent6">
                  <a:lumMod val="50000"/>
                </a:schemeClr>
              </a:solidFill>
            </a:rPr>
            <a:t>Draw up a list of 5 points that you could offer her, such as what she should wear to how she should speak. </a:t>
          </a:r>
        </a:p>
      </dsp:txBody>
      <dsp:txXfrm rot="16200000">
        <a:off x="1851818" y="957014"/>
        <a:ext cx="4525963" cy="2611933"/>
      </dsp:txXfrm>
    </dsp:sp>
    <dsp:sp modelId="{D906D11B-65A4-4981-B2F0-1D55CDE3D576}">
      <dsp:nvSpPr>
        <dsp:cNvPr id="0" name=""/>
        <dsp:cNvSpPr/>
      </dsp:nvSpPr>
      <dsp:spPr>
        <a:xfrm rot="16200000">
          <a:off x="4659647" y="957014"/>
          <a:ext cx="4525963" cy="2611933"/>
        </a:xfrm>
        <a:prstGeom prst="flowChartManualOperati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0" tIns="0" rIns="120303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7030A0"/>
              </a:solidFill>
            </a:rPr>
            <a:t>Hint: Use the information which you found about while reading the case studies to help.</a:t>
          </a:r>
          <a:endParaRPr lang="en-GB" sz="1900" kern="1200" dirty="0">
            <a:solidFill>
              <a:srgbClr val="7030A0"/>
            </a:solidFill>
          </a:endParaRPr>
        </a:p>
      </dsp:txBody>
      <dsp:txXfrm rot="16200000">
        <a:off x="4659647" y="957014"/>
        <a:ext cx="4525963" cy="2611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FB9FF-1AEF-4F20-954B-93B3C5578171}" type="datetimeFigureOut">
              <a:rPr lang="en-US" smtClean="0"/>
              <a:pPr/>
              <a:t>10/5/2009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20F78A-D586-488C-A871-D5D14E723E6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Participant observation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>
            <a:normAutofit fontScale="92500" lnSpcReduction="10000"/>
          </a:bodyPr>
          <a:lstStyle/>
          <a:p>
            <a:r>
              <a:rPr lang="en-GB" b="1" u="sng" dirty="0" smtClean="0">
                <a:solidFill>
                  <a:schemeClr val="tx1"/>
                </a:solidFill>
              </a:rPr>
              <a:t>Starter: </a:t>
            </a:r>
            <a:r>
              <a:rPr lang="en-GB" dirty="0" smtClean="0">
                <a:solidFill>
                  <a:schemeClr val="tx1"/>
                </a:solidFill>
              </a:rPr>
              <a:t>Create a spider-diagram about what you think participant observation is and examples of which projects it could be used for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Plenary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en-GB" dirty="0" smtClean="0"/>
              <a:t>Complete the fill in the gap activity.</a:t>
            </a:r>
          </a:p>
          <a:p>
            <a:endParaRPr lang="en-GB" dirty="0" smtClean="0"/>
          </a:p>
          <a:p>
            <a:r>
              <a:rPr lang="en-GB" dirty="0" smtClean="0"/>
              <a:t>The first person to complete it will win a ...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7-Point Star 3"/>
          <p:cNvSpPr/>
          <p:nvPr/>
        </p:nvSpPr>
        <p:spPr>
          <a:xfrm>
            <a:off x="2857488" y="3857628"/>
            <a:ext cx="3143272" cy="1928826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chemeClr val="tx1"/>
                </a:solidFill>
              </a:rPr>
              <a:t>MERIT</a:t>
            </a:r>
            <a:endParaRPr lang="en-GB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Plenary- 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7030A0"/>
          </a:solidFill>
        </p:spPr>
        <p:txBody>
          <a:bodyPr/>
          <a:lstStyle/>
          <a:p>
            <a:r>
              <a:rPr lang="en-GB" dirty="0" smtClean="0"/>
              <a:t>By </a:t>
            </a:r>
            <a:r>
              <a:rPr lang="en-GB" u="sng" dirty="0" smtClean="0"/>
              <a:t>participating</a:t>
            </a:r>
            <a:r>
              <a:rPr lang="en-GB" dirty="0" smtClean="0"/>
              <a:t> in activities the </a:t>
            </a:r>
            <a:r>
              <a:rPr lang="en-GB" u="sng" dirty="0" smtClean="0"/>
              <a:t>participant </a:t>
            </a:r>
            <a:r>
              <a:rPr lang="en-GB" dirty="0" smtClean="0"/>
              <a:t>can see things from the group’s </a:t>
            </a:r>
            <a:r>
              <a:rPr lang="en-GB" u="sng" dirty="0" smtClean="0"/>
              <a:t>perspective </a:t>
            </a:r>
            <a:r>
              <a:rPr lang="en-GB" dirty="0" smtClean="0"/>
              <a:t>and develop a </a:t>
            </a:r>
            <a:r>
              <a:rPr lang="en-GB" u="sng" dirty="0" smtClean="0"/>
              <a:t>deeper</a:t>
            </a:r>
            <a:r>
              <a:rPr lang="en-GB" dirty="0" smtClean="0"/>
              <a:t> understanding of the </a:t>
            </a:r>
            <a:r>
              <a:rPr lang="en-GB" u="sng" dirty="0" smtClean="0"/>
              <a:t>group</a:t>
            </a:r>
            <a:r>
              <a:rPr lang="en-GB" dirty="0" smtClean="0"/>
              <a:t> and </a:t>
            </a:r>
            <a:r>
              <a:rPr lang="en-GB" u="sng" dirty="0" smtClean="0"/>
              <a:t>activities</a:t>
            </a:r>
            <a:r>
              <a:rPr lang="en-GB" dirty="0" smtClean="0"/>
              <a:t>, at first hand. This </a:t>
            </a:r>
            <a:r>
              <a:rPr lang="en-GB" u="sng" dirty="0" smtClean="0"/>
              <a:t>enables</a:t>
            </a:r>
            <a:r>
              <a:rPr lang="en-GB" dirty="0" smtClean="0"/>
              <a:t> the </a:t>
            </a:r>
            <a:r>
              <a:rPr lang="en-GB" u="sng" dirty="0" smtClean="0"/>
              <a:t>researcher</a:t>
            </a:r>
            <a:r>
              <a:rPr lang="en-GB" dirty="0" smtClean="0"/>
              <a:t> to obtain a more </a:t>
            </a:r>
            <a:r>
              <a:rPr lang="en-GB" u="sng" dirty="0" smtClean="0"/>
              <a:t>valid</a:t>
            </a:r>
            <a:r>
              <a:rPr lang="en-GB" dirty="0" smtClean="0"/>
              <a:t> or </a:t>
            </a:r>
            <a:r>
              <a:rPr lang="en-GB" u="sng" dirty="0" smtClean="0"/>
              <a:t>truthful</a:t>
            </a:r>
            <a:r>
              <a:rPr lang="en-GB" dirty="0" smtClean="0"/>
              <a:t> picture of the group.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Homework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  <a:solidFill>
            <a:srgbClr val="00B050"/>
          </a:solidFill>
        </p:spPr>
        <p:txBody>
          <a:bodyPr/>
          <a:lstStyle/>
          <a:p>
            <a:pPr lvl="0"/>
            <a:r>
              <a:rPr lang="en-GB" sz="2800" dirty="0" smtClean="0"/>
              <a:t>Using examples, suggest two ways in which observing people may be considered unethical / wrong. (6)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Big picture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0000"/>
          </a:solidFill>
        </p:spPr>
        <p:txBody>
          <a:bodyPr>
            <a:normAutofit lnSpcReduction="10000"/>
          </a:bodyPr>
          <a:lstStyle/>
          <a:p>
            <a:r>
              <a:rPr lang="en-GB" dirty="0" smtClean="0"/>
              <a:t>Today’s lesson is based around the study of participant observation, a key element in the Research Methods Unit. We will be focusing on how sociologists gain access to certain groups of people be taking part in the activities which they conduct. </a:t>
            </a:r>
          </a:p>
          <a:p>
            <a:endParaRPr lang="en-GB" dirty="0" smtClean="0"/>
          </a:p>
          <a:p>
            <a:r>
              <a:rPr lang="en-GB" dirty="0" smtClean="0"/>
              <a:t>Next lesson will be focused on non-participant observational techniques.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Participant observations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00435"/>
          </a:xfrm>
          <a:solidFill>
            <a:srgbClr val="00B050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GB" b="1" u="sng" dirty="0" smtClean="0"/>
              <a:t>Learning objectives:</a:t>
            </a:r>
          </a:p>
          <a:p>
            <a:r>
              <a:rPr lang="en-GB" dirty="0" smtClean="0"/>
              <a:t>To understand what participant observation is. </a:t>
            </a:r>
          </a:p>
          <a:p>
            <a:r>
              <a:rPr lang="en-GB" dirty="0" smtClean="0"/>
              <a:t>To know the uses and limitations of participant observations</a:t>
            </a:r>
          </a:p>
          <a:p>
            <a:r>
              <a:rPr lang="en-GB" dirty="0" smtClean="0"/>
              <a:t>To assess the difficulties in using participant observations as a research technique</a:t>
            </a:r>
          </a:p>
          <a:p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Problems with Covert </a:t>
            </a:r>
            <a:r>
              <a:rPr lang="en-GB" b="1" u="sng" dirty="0" err="1" smtClean="0"/>
              <a:t>Obserbations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00436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en-GB" dirty="0" smtClean="0"/>
              <a:t>Researchers need to be careful about asking too many questions in case they ‘blow their cover’</a:t>
            </a:r>
          </a:p>
          <a:p>
            <a:r>
              <a:rPr lang="en-GB" dirty="0" smtClean="0"/>
              <a:t>The group being studied is not aware that they are being studied and therefore cannot give their consent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Uses of covert observations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86188"/>
          </a:xfrm>
          <a:solidFill>
            <a:srgbClr val="00B0F0"/>
          </a:solidFill>
        </p:spPr>
        <p:txBody>
          <a:bodyPr/>
          <a:lstStyle/>
          <a:p>
            <a:r>
              <a:rPr lang="en-GB" dirty="0" smtClean="0"/>
              <a:t>It may sometimes be the only way to study and develop sociological knowledge about topics related to illegal activity. </a:t>
            </a:r>
          </a:p>
          <a:p>
            <a:r>
              <a:rPr lang="en-GB" dirty="0" smtClean="0"/>
              <a:t>People do not change their behaviour if they do not know they are being watched (The Hawthorne effect)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Task 1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28932"/>
          </a:xfrm>
          <a:solidFill>
            <a:srgbClr val="92D050"/>
          </a:solidFill>
        </p:spPr>
        <p:txBody>
          <a:bodyPr/>
          <a:lstStyle/>
          <a:p>
            <a:r>
              <a:rPr lang="en-GB" dirty="0" smtClean="0"/>
              <a:t>Sort the statements into either advantages or disadvantages of participant observations. </a:t>
            </a:r>
          </a:p>
          <a:p>
            <a:endParaRPr lang="en-GB" dirty="0" smtClean="0"/>
          </a:p>
          <a:p>
            <a:r>
              <a:rPr lang="en-GB" dirty="0" smtClean="0"/>
              <a:t>You have 5 minutes to complete this task.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Task 2</a:t>
            </a:r>
            <a:endParaRPr lang="en-GB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43050"/>
            <a:ext cx="4040188" cy="4483113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You will be split into groups</a:t>
            </a:r>
          </a:p>
          <a:p>
            <a:r>
              <a:rPr lang="en-GB" dirty="0" smtClean="0"/>
              <a:t>Each group will have to research a case study where a sociologist has completed a study with the use of participant observations. </a:t>
            </a:r>
          </a:p>
          <a:p>
            <a:r>
              <a:rPr lang="en-GB" dirty="0" smtClean="0"/>
              <a:t>Each group will then present back to the class the methods, findings and difficulties that the researcher had with each case study. </a:t>
            </a:r>
          </a:p>
          <a:p>
            <a:r>
              <a:rPr lang="en-GB" dirty="0" smtClean="0"/>
              <a:t>You have 15 minutes to complete this task. </a:t>
            </a:r>
          </a:p>
          <a:p>
            <a:r>
              <a:rPr lang="en-GB" dirty="0" smtClean="0"/>
              <a:t>Case study 1 – AQA (Collins, p31)</a:t>
            </a:r>
          </a:p>
          <a:p>
            <a:r>
              <a:rPr lang="en-GB" dirty="0" smtClean="0"/>
              <a:t>Case Study 2 – Blue book (Wilson, p21)</a:t>
            </a:r>
          </a:p>
          <a:p>
            <a:r>
              <a:rPr lang="en-GB" dirty="0" smtClean="0"/>
              <a:t>Case Study 3 – Orange Book (Blundell, p37)</a:t>
            </a:r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u="sng" dirty="0" smtClean="0">
                <a:solidFill>
                  <a:srgbClr val="FF0000"/>
                </a:solidFill>
              </a:rPr>
              <a:t>Extension activity</a:t>
            </a:r>
            <a:endParaRPr lang="en-GB" u="sng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Explain what is meant by non-participant observation.</a:t>
            </a:r>
          </a:p>
          <a:p>
            <a:pPr marL="514350" indent="-514350">
              <a:buFont typeface="+mj-lt"/>
              <a:buAutoNum type="arabicPeriod"/>
            </a:pPr>
            <a:endParaRPr lang="en-GB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Explain the difference between covert and overt participation.</a:t>
            </a:r>
          </a:p>
          <a:p>
            <a:pPr marL="514350" indent="-514350">
              <a:buNone/>
            </a:pP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</a:p>
          <a:p>
            <a:pPr marL="514350" lvl="0" indent="-514350">
              <a:buNone/>
            </a:pPr>
            <a:r>
              <a:rPr lang="en-GB" dirty="0" smtClean="0">
                <a:solidFill>
                  <a:schemeClr val="accent6">
                    <a:lumMod val="50000"/>
                  </a:schemeClr>
                </a:solidFill>
              </a:rPr>
              <a:t>3. Explain what is meant by ethical issues. What ethical issues arise from observing people?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Task 3</a:t>
            </a:r>
            <a:endParaRPr lang="en-GB" b="1" u="sng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586</Words>
  <Application>Microsoft Office PowerPoint</Application>
  <PresentationFormat>On-screen Show (4:3)</PresentationFormat>
  <Paragraphs>51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Participant observation</vt:lpstr>
      <vt:lpstr>Big picture</vt:lpstr>
      <vt:lpstr>Participant observations</vt:lpstr>
      <vt:lpstr>Slide 4</vt:lpstr>
      <vt:lpstr>Problems with Covert Obserbations</vt:lpstr>
      <vt:lpstr>Uses of covert observations</vt:lpstr>
      <vt:lpstr>Task 1 </vt:lpstr>
      <vt:lpstr>Task 2</vt:lpstr>
      <vt:lpstr>Task 3</vt:lpstr>
      <vt:lpstr>Plenary</vt:lpstr>
      <vt:lpstr>Plenary- Answers</vt:lpstr>
      <vt:lpstr>Homework</vt:lpstr>
    </vt:vector>
  </TitlesOfParts>
  <Company>KCS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 observations</dc:title>
  <dc:creator>fkerr</dc:creator>
  <cp:lastModifiedBy>fkerr</cp:lastModifiedBy>
  <cp:revision>21</cp:revision>
  <dcterms:created xsi:type="dcterms:W3CDTF">2009-09-28T07:50:05Z</dcterms:created>
  <dcterms:modified xsi:type="dcterms:W3CDTF">2009-10-05T06:45:45Z</dcterms:modified>
</cp:coreProperties>
</file>